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78" r:id="rId5"/>
    <p:sldId id="267" r:id="rId6"/>
    <p:sldId id="268" r:id="rId7"/>
    <p:sldId id="266" r:id="rId8"/>
    <p:sldId id="279" r:id="rId9"/>
    <p:sldId id="269" r:id="rId10"/>
    <p:sldId id="261" r:id="rId11"/>
    <p:sldId id="262" r:id="rId12"/>
    <p:sldId id="263" r:id="rId13"/>
    <p:sldId id="264" r:id="rId14"/>
    <p:sldId id="276" r:id="rId15"/>
    <p:sldId id="277" r:id="rId16"/>
    <p:sldId id="271" r:id="rId17"/>
    <p:sldId id="275" r:id="rId18"/>
    <p:sldId id="274" r:id="rId19"/>
  </p:sldIdLst>
  <p:sldSz cx="9144000" cy="6858000" type="screen4x3"/>
  <p:notesSz cx="7099300" cy="10223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DFF8"/>
    <a:srgbClr val="FF9933"/>
    <a:srgbClr val="422C16"/>
    <a:srgbClr val="0C788E"/>
    <a:srgbClr val="006666"/>
    <a:srgbClr val="0099CC"/>
    <a:srgbClr val="660066"/>
    <a:srgbClr val="660033"/>
    <a:srgbClr val="5F5F5F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5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5F3E1-E62A-4E6B-BED3-03719DDEF4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20ECB505-D62D-4609-8B37-EAD84368196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2000" u="sng" dirty="0" smtClean="0">
              <a:solidFill>
                <a:schemeClr val="tx1"/>
              </a:solidFill>
              <a:latin typeface="Arial Rounded MT Bold" pitchFamily="34" charset="0"/>
            </a:rPr>
            <a:t>AFFILIATION</a:t>
          </a:r>
          <a:endParaRPr lang="en-IN" sz="20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4023412E-DB06-469D-8778-0A0B77A1C400}" type="parTrans" cxnId="{890434AA-CABA-435E-97E2-7F18A4CC7715}">
      <dgm:prSet/>
      <dgm:spPr/>
      <dgm:t>
        <a:bodyPr/>
        <a:lstStyle/>
        <a:p>
          <a:endParaRPr lang="en-IN"/>
        </a:p>
      </dgm:t>
    </dgm:pt>
    <dgm:pt modelId="{03B6FBDB-74F7-4B23-A7D1-F1119261F978}" type="sibTrans" cxnId="{890434AA-CABA-435E-97E2-7F18A4CC7715}">
      <dgm:prSet/>
      <dgm:spPr/>
      <dgm:t>
        <a:bodyPr/>
        <a:lstStyle/>
        <a:p>
          <a:endParaRPr lang="en-IN"/>
        </a:p>
      </dgm:t>
    </dgm:pt>
    <dgm:pt modelId="{CC32DA38-BD8F-4FC8-8101-F9B4A472BF63}">
      <dgm:prSet phldrT="[Text]" custT="1"/>
      <dgm:spPr>
        <a:solidFill>
          <a:srgbClr val="FFC00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refers to potential customers who can be reached</a:t>
          </a:r>
          <a:endParaRPr lang="en-IN" sz="25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B329DBAE-CAAB-451E-B058-8E7F27528ADD}" type="parTrans" cxnId="{19115D19-BBFD-45B3-A072-A56C16237635}">
      <dgm:prSet/>
      <dgm:spPr/>
      <dgm:t>
        <a:bodyPr/>
        <a:lstStyle/>
        <a:p>
          <a:endParaRPr lang="en-IN"/>
        </a:p>
      </dgm:t>
    </dgm:pt>
    <dgm:pt modelId="{24C1F20B-398E-48C3-A66D-D17493F949D9}" type="sibTrans" cxnId="{19115D19-BBFD-45B3-A072-A56C16237635}">
      <dgm:prSet/>
      <dgm:spPr/>
      <dgm:t>
        <a:bodyPr/>
        <a:lstStyle/>
        <a:p>
          <a:endParaRPr lang="en-IN"/>
        </a:p>
      </dgm:t>
    </dgm:pt>
    <dgm:pt modelId="{E43105F0-945B-4FD2-8644-2BDBF9F10610}">
      <dgm:prSet phldrT="[Text]" custT="1"/>
      <dgm:spPr>
        <a:solidFill>
          <a:srgbClr val="FFC00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 internet enables to reach globally at  low cost</a:t>
          </a:r>
          <a:endParaRPr lang="en-IN" sz="25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CEE7453D-9AC4-4844-B87F-0AB804AD9BAD}" type="parTrans" cxnId="{6551E303-1473-4354-9F67-C89A97C26EDE}">
      <dgm:prSet/>
      <dgm:spPr/>
      <dgm:t>
        <a:bodyPr/>
        <a:lstStyle/>
        <a:p>
          <a:endParaRPr lang="en-IN"/>
        </a:p>
      </dgm:t>
    </dgm:pt>
    <dgm:pt modelId="{9B6E7623-76E3-4667-A487-762726A012F1}" type="sibTrans" cxnId="{6551E303-1473-4354-9F67-C89A97C26EDE}">
      <dgm:prSet/>
      <dgm:spPr/>
      <dgm:t>
        <a:bodyPr/>
        <a:lstStyle/>
        <a:p>
          <a:endParaRPr lang="en-IN"/>
        </a:p>
      </dgm:t>
    </dgm:pt>
    <dgm:pt modelId="{9112E9FE-8F00-4BAA-905D-09B6452DE596}">
      <dgm:prSet phldrT="[Text]" custT="1"/>
      <dgm:spPr>
        <a:solidFill>
          <a:srgbClr val="FFC00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also refers to the number of products and categories covered</a:t>
          </a:r>
          <a:endParaRPr lang="en-IN" sz="25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D0E86E47-B10B-49F5-B2B2-6DD8E87D526E}" type="parTrans" cxnId="{11927103-A1F0-4C86-A6D6-4099B3BF617F}">
      <dgm:prSet/>
      <dgm:spPr/>
      <dgm:t>
        <a:bodyPr/>
        <a:lstStyle/>
        <a:p>
          <a:endParaRPr lang="en-IN"/>
        </a:p>
      </dgm:t>
    </dgm:pt>
    <dgm:pt modelId="{89753BAA-888E-4DF9-96F7-F1E438331927}" type="sibTrans" cxnId="{11927103-A1F0-4C86-A6D6-4099B3BF617F}">
      <dgm:prSet/>
      <dgm:spPr/>
      <dgm:t>
        <a:bodyPr/>
        <a:lstStyle/>
        <a:p>
          <a:endParaRPr lang="en-IN"/>
        </a:p>
      </dgm:t>
    </dgm:pt>
    <dgm:pt modelId="{F1E271BC-7D2D-4E84-B03F-2EB94CAAB824}">
      <dgm:prSet phldrT="[Text]" custT="1"/>
      <dgm:spPr>
        <a:solidFill>
          <a:srgbClr val="92D05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2000" u="sng" dirty="0" smtClean="0">
              <a:solidFill>
                <a:schemeClr val="tx1"/>
              </a:solidFill>
              <a:latin typeface="Arial Rounded MT Bold" pitchFamily="34" charset="0"/>
            </a:rPr>
            <a:t>RICHNESS OF INFORMATION</a:t>
          </a:r>
          <a:endParaRPr lang="en-IN" sz="20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06E6202D-DE3F-4925-AF80-28F5FA098F6A}" type="parTrans" cxnId="{22FC8A07-990A-43D4-98FE-0D492A8FD1DF}">
      <dgm:prSet/>
      <dgm:spPr/>
      <dgm:t>
        <a:bodyPr/>
        <a:lstStyle/>
        <a:p>
          <a:endParaRPr lang="en-IN"/>
        </a:p>
      </dgm:t>
    </dgm:pt>
    <dgm:pt modelId="{1B8A434C-03C5-480E-9830-7ADE1E5B76CA}" type="sibTrans" cxnId="{22FC8A07-990A-43D4-98FE-0D492A8FD1DF}">
      <dgm:prSet/>
      <dgm:spPr/>
      <dgm:t>
        <a:bodyPr/>
        <a:lstStyle/>
        <a:p>
          <a:endParaRPr lang="en-IN"/>
        </a:p>
      </dgm:t>
    </dgm:pt>
    <dgm:pt modelId="{F57EB6BB-27ED-41A9-8F8F-58F8E016C4D2}">
      <dgm:prSet phldrT="[Text]" custT="1"/>
      <dgm:spPr>
        <a:solidFill>
          <a:srgbClr val="92D05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2000" u="sng" dirty="0" smtClean="0">
              <a:solidFill>
                <a:schemeClr val="tx1"/>
              </a:solidFill>
              <a:latin typeface="Arial Rounded MT Bold" pitchFamily="34" charset="0"/>
            </a:rPr>
            <a:t>REACH</a:t>
          </a:r>
          <a:endParaRPr lang="en-IN" sz="2000" u="sng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372B678E-358D-48A5-A1EB-421A49E65662}" type="parTrans" cxnId="{9CFD7238-F238-4DF2-9731-F998A81DE7DB}">
      <dgm:prSet/>
      <dgm:spPr/>
      <dgm:t>
        <a:bodyPr/>
        <a:lstStyle/>
        <a:p>
          <a:endParaRPr lang="en-IN"/>
        </a:p>
      </dgm:t>
    </dgm:pt>
    <dgm:pt modelId="{EAD3D39C-174B-4861-8693-626EBED6857B}" type="sibTrans" cxnId="{9CFD7238-F238-4DF2-9731-F998A81DE7DB}">
      <dgm:prSet/>
      <dgm:spPr/>
      <dgm:t>
        <a:bodyPr/>
        <a:lstStyle/>
        <a:p>
          <a:endParaRPr lang="en-IN"/>
        </a:p>
      </dgm:t>
    </dgm:pt>
    <dgm:pt modelId="{1E6ADB15-05F2-4EAE-9927-4FA7AD307624}">
      <dgm:prSet phldrT="[Text]" custT="1"/>
      <dgm:spPr>
        <a:solidFill>
          <a:srgbClr val="FFFF0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detailed information about products, prices and availability</a:t>
          </a:r>
          <a:endParaRPr lang="en-IN" sz="1400" u="none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34DBEB38-6068-4108-B26B-283546691F45}" type="parTrans" cxnId="{1E9A502D-A4BD-4D20-AAA2-0E0F0E62E80D}">
      <dgm:prSet/>
      <dgm:spPr/>
      <dgm:t>
        <a:bodyPr/>
        <a:lstStyle/>
        <a:p>
          <a:endParaRPr lang="en-IN"/>
        </a:p>
      </dgm:t>
    </dgm:pt>
    <dgm:pt modelId="{4CCF61FC-02D8-4ABA-8E1F-D9C23B37576D}" type="sibTrans" cxnId="{1E9A502D-A4BD-4D20-AAA2-0E0F0E62E80D}">
      <dgm:prSet/>
      <dgm:spPr/>
      <dgm:t>
        <a:bodyPr/>
        <a:lstStyle/>
        <a:p>
          <a:endParaRPr lang="en-IN"/>
        </a:p>
      </dgm:t>
    </dgm:pt>
    <dgm:pt modelId="{A6FE0EE0-02AA-46B0-9048-0F612C2B707A}">
      <dgm:prSet phldrT="[Text]" custT="1"/>
      <dgm:spPr>
        <a:solidFill>
          <a:srgbClr val="FFFF0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 customization based on preferences</a:t>
          </a:r>
          <a:endParaRPr lang="en-IN" sz="1800" u="sng" dirty="0" smtClean="0">
            <a:solidFill>
              <a:schemeClr val="tx1"/>
            </a:solidFill>
            <a:latin typeface="Arial Rounded MT Bold" pitchFamily="34" charset="0"/>
          </a:endParaRPr>
        </a:p>
      </dgm:t>
    </dgm:pt>
    <dgm:pt modelId="{8580B900-F587-4046-B37C-6644A05C1748}" type="parTrans" cxnId="{32AA1481-C15D-4B67-826C-61FAB4334DC7}">
      <dgm:prSet/>
      <dgm:spPr/>
      <dgm:t>
        <a:bodyPr/>
        <a:lstStyle/>
        <a:p>
          <a:endParaRPr lang="en-IN"/>
        </a:p>
      </dgm:t>
    </dgm:pt>
    <dgm:pt modelId="{3C99D87E-B67F-4334-92CC-0D903E746460}" type="sibTrans" cxnId="{32AA1481-C15D-4B67-826C-61FAB4334DC7}">
      <dgm:prSet/>
      <dgm:spPr/>
      <dgm:t>
        <a:bodyPr/>
        <a:lstStyle/>
        <a:p>
          <a:endParaRPr lang="en-IN"/>
        </a:p>
      </dgm:t>
    </dgm:pt>
    <dgm:pt modelId="{D93BA693-32A5-4B83-B4A5-FE85503CDA98}">
      <dgm:prSet phldrT="[Text]" custT="1"/>
      <dgm:spPr>
        <a:solidFill>
          <a:srgbClr val="28DFF8"/>
        </a:solidFill>
      </dgm:spPr>
      <dgm:t>
        <a:bodyPr/>
        <a:lstStyle/>
        <a:p>
          <a:r>
            <a:rPr lang="en-IN" sz="1400" u="none" dirty="0" smtClean="0">
              <a:solidFill>
                <a:schemeClr val="tx1"/>
              </a:solidFill>
              <a:latin typeface="Arial Rounded MT Bold" pitchFamily="34" charset="0"/>
            </a:rPr>
            <a:t>better and successful partnership with suppliers</a:t>
          </a:r>
          <a:endParaRPr lang="en-IN" sz="1400" u="none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D988DE8B-FDFF-4D79-9743-77E8B53E02AE}" type="parTrans" cxnId="{3D5D1A72-7EA8-4CB3-A02D-943DF4E1E159}">
      <dgm:prSet/>
      <dgm:spPr/>
      <dgm:t>
        <a:bodyPr/>
        <a:lstStyle/>
        <a:p>
          <a:endParaRPr lang="en-IN"/>
        </a:p>
      </dgm:t>
    </dgm:pt>
    <dgm:pt modelId="{C07CC5EC-0EBC-4A19-AC40-013AB9C71A44}" type="sibTrans" cxnId="{3D5D1A72-7EA8-4CB3-A02D-943DF4E1E159}">
      <dgm:prSet/>
      <dgm:spPr/>
      <dgm:t>
        <a:bodyPr/>
        <a:lstStyle/>
        <a:p>
          <a:endParaRPr lang="en-IN"/>
        </a:p>
      </dgm:t>
    </dgm:pt>
    <dgm:pt modelId="{5A003DBB-C14D-4FA1-BBDE-D2A8621A6F89}" type="pres">
      <dgm:prSet presAssocID="{8775F3E1-E62A-4E6B-BED3-03719DDEF48B}" presName="Name0" presStyleCnt="0">
        <dgm:presLayoutVars>
          <dgm:dir/>
          <dgm:animLvl val="lvl"/>
          <dgm:resizeHandles val="exact"/>
        </dgm:presLayoutVars>
      </dgm:prSet>
      <dgm:spPr/>
    </dgm:pt>
    <dgm:pt modelId="{3FF02BBF-0EE8-4E1B-A4C8-5B1DAB5E7ABE}" type="pres">
      <dgm:prSet presAssocID="{F57EB6BB-27ED-41A9-8F8F-58F8E016C4D2}" presName="composite" presStyleCnt="0"/>
      <dgm:spPr/>
    </dgm:pt>
    <dgm:pt modelId="{F280DA54-5606-4ABF-BBBE-EA6F73E6F165}" type="pres">
      <dgm:prSet presAssocID="{F57EB6BB-27ED-41A9-8F8F-58F8E016C4D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2C4997-5B7F-4E87-839D-D11D0AF6BDD5}" type="pres">
      <dgm:prSet presAssocID="{F57EB6BB-27ED-41A9-8F8F-58F8E016C4D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351DB4-52DC-4327-8901-4406BA4D25C4}" type="pres">
      <dgm:prSet presAssocID="{EAD3D39C-174B-4861-8693-626EBED6857B}" presName="space" presStyleCnt="0"/>
      <dgm:spPr/>
    </dgm:pt>
    <dgm:pt modelId="{2DFEEF92-2478-4D97-B8D0-48FB0107B72E}" type="pres">
      <dgm:prSet presAssocID="{F1E271BC-7D2D-4E84-B03F-2EB94CAAB824}" presName="composite" presStyleCnt="0"/>
      <dgm:spPr/>
    </dgm:pt>
    <dgm:pt modelId="{733A3B38-2801-473D-A53C-514BC562766F}" type="pres">
      <dgm:prSet presAssocID="{F1E271BC-7D2D-4E84-B03F-2EB94CAAB82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E6CB93-8F3C-4664-9308-37DBB844483A}" type="pres">
      <dgm:prSet presAssocID="{F1E271BC-7D2D-4E84-B03F-2EB94CAAB82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98791D-164E-41B3-88D9-9C44F1C1A91E}" type="pres">
      <dgm:prSet presAssocID="{1B8A434C-03C5-480E-9830-7ADE1E5B76CA}" presName="space" presStyleCnt="0"/>
      <dgm:spPr/>
    </dgm:pt>
    <dgm:pt modelId="{7E3A5064-209A-459B-AB56-E76BE82A2B58}" type="pres">
      <dgm:prSet presAssocID="{20ECB505-D62D-4609-8B37-EAD843681964}" presName="composite" presStyleCnt="0"/>
      <dgm:spPr/>
    </dgm:pt>
    <dgm:pt modelId="{123D3791-6F46-446B-ADFD-6B9288463A2D}" type="pres">
      <dgm:prSet presAssocID="{20ECB505-D62D-4609-8B37-EAD8436819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0FD2B4-433D-446E-B177-656BAEB7BF9A}" type="pres">
      <dgm:prSet presAssocID="{20ECB505-D62D-4609-8B37-EAD843681964}" presName="desTx" presStyleLbl="alignAccFollowNode1" presStyleIdx="2" presStyleCnt="3" custLinFactNeighborX="1581" custLinFactNeighborY="-3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90434AA-CABA-435E-97E2-7F18A4CC7715}" srcId="{8775F3E1-E62A-4E6B-BED3-03719DDEF48B}" destId="{20ECB505-D62D-4609-8B37-EAD843681964}" srcOrd="2" destOrd="0" parTransId="{4023412E-DB06-469D-8778-0A0B77A1C400}" sibTransId="{03B6FBDB-74F7-4B23-A7D1-F1119261F978}"/>
    <dgm:cxn modelId="{9CFD7238-F238-4DF2-9731-F998A81DE7DB}" srcId="{8775F3E1-E62A-4E6B-BED3-03719DDEF48B}" destId="{F57EB6BB-27ED-41A9-8F8F-58F8E016C4D2}" srcOrd="0" destOrd="0" parTransId="{372B678E-358D-48A5-A1EB-421A49E65662}" sibTransId="{EAD3D39C-174B-4861-8693-626EBED6857B}"/>
    <dgm:cxn modelId="{32AA1481-C15D-4B67-826C-61FAB4334DC7}" srcId="{F1E271BC-7D2D-4E84-B03F-2EB94CAAB824}" destId="{A6FE0EE0-02AA-46B0-9048-0F612C2B707A}" srcOrd="1" destOrd="0" parTransId="{8580B900-F587-4046-B37C-6644A05C1748}" sibTransId="{3C99D87E-B67F-4334-92CC-0D903E746460}"/>
    <dgm:cxn modelId="{82CCCDF7-D396-4B6F-9BDB-16BA23FE7AE9}" type="presOf" srcId="{1E6ADB15-05F2-4EAE-9927-4FA7AD307624}" destId="{85E6CB93-8F3C-4664-9308-37DBB844483A}" srcOrd="0" destOrd="0" presId="urn:microsoft.com/office/officeart/2005/8/layout/hList1"/>
    <dgm:cxn modelId="{BD0CCFEE-42CB-4FDF-B6A6-FC96BAE5EAD0}" type="presOf" srcId="{CC32DA38-BD8F-4FC8-8101-F9B4A472BF63}" destId="{F62C4997-5B7F-4E87-839D-D11D0AF6BDD5}" srcOrd="0" destOrd="0" presId="urn:microsoft.com/office/officeart/2005/8/layout/hList1"/>
    <dgm:cxn modelId="{625EC668-CC3B-41AF-82B3-6D86B857F787}" type="presOf" srcId="{A6FE0EE0-02AA-46B0-9048-0F612C2B707A}" destId="{85E6CB93-8F3C-4664-9308-37DBB844483A}" srcOrd="0" destOrd="1" presId="urn:microsoft.com/office/officeart/2005/8/layout/hList1"/>
    <dgm:cxn modelId="{594A534E-7856-4E2D-836B-B116B7C9ACE4}" type="presOf" srcId="{8775F3E1-E62A-4E6B-BED3-03719DDEF48B}" destId="{5A003DBB-C14D-4FA1-BBDE-D2A8621A6F89}" srcOrd="0" destOrd="0" presId="urn:microsoft.com/office/officeart/2005/8/layout/hList1"/>
    <dgm:cxn modelId="{11927103-A1F0-4C86-A6D6-4099B3BF617F}" srcId="{F57EB6BB-27ED-41A9-8F8F-58F8E016C4D2}" destId="{9112E9FE-8F00-4BAA-905D-09B6452DE596}" srcOrd="2" destOrd="0" parTransId="{D0E86E47-B10B-49F5-B2B2-6DD8E87D526E}" sibTransId="{89753BAA-888E-4DF9-96F7-F1E438331927}"/>
    <dgm:cxn modelId="{E2AC8132-7D1A-4315-91E9-3DB90A3AD585}" type="presOf" srcId="{20ECB505-D62D-4609-8B37-EAD843681964}" destId="{123D3791-6F46-446B-ADFD-6B9288463A2D}" srcOrd="0" destOrd="0" presId="urn:microsoft.com/office/officeart/2005/8/layout/hList1"/>
    <dgm:cxn modelId="{6551E303-1473-4354-9F67-C89A97C26EDE}" srcId="{F57EB6BB-27ED-41A9-8F8F-58F8E016C4D2}" destId="{E43105F0-945B-4FD2-8644-2BDBF9F10610}" srcOrd="1" destOrd="0" parTransId="{CEE7453D-9AC4-4844-B87F-0AB804AD9BAD}" sibTransId="{9B6E7623-76E3-4667-A487-762726A012F1}"/>
    <dgm:cxn modelId="{19115D19-BBFD-45B3-A072-A56C16237635}" srcId="{F57EB6BB-27ED-41A9-8F8F-58F8E016C4D2}" destId="{CC32DA38-BD8F-4FC8-8101-F9B4A472BF63}" srcOrd="0" destOrd="0" parTransId="{B329DBAE-CAAB-451E-B058-8E7F27528ADD}" sibTransId="{24C1F20B-398E-48C3-A66D-D17493F949D9}"/>
    <dgm:cxn modelId="{8756F1B1-5EBF-4E5E-B97C-34BFC07BFCCD}" type="presOf" srcId="{F57EB6BB-27ED-41A9-8F8F-58F8E016C4D2}" destId="{F280DA54-5606-4ABF-BBBE-EA6F73E6F165}" srcOrd="0" destOrd="0" presId="urn:microsoft.com/office/officeart/2005/8/layout/hList1"/>
    <dgm:cxn modelId="{9FCB7AC1-6127-4471-874F-8D3304FEA860}" type="presOf" srcId="{F1E271BC-7D2D-4E84-B03F-2EB94CAAB824}" destId="{733A3B38-2801-473D-A53C-514BC562766F}" srcOrd="0" destOrd="0" presId="urn:microsoft.com/office/officeart/2005/8/layout/hList1"/>
    <dgm:cxn modelId="{22FC8A07-990A-43D4-98FE-0D492A8FD1DF}" srcId="{8775F3E1-E62A-4E6B-BED3-03719DDEF48B}" destId="{F1E271BC-7D2D-4E84-B03F-2EB94CAAB824}" srcOrd="1" destOrd="0" parTransId="{06E6202D-DE3F-4925-AF80-28F5FA098F6A}" sibTransId="{1B8A434C-03C5-480E-9830-7ADE1E5B76CA}"/>
    <dgm:cxn modelId="{4AE8E5AA-367E-41C3-9018-69E6BFCBCDD4}" type="presOf" srcId="{9112E9FE-8F00-4BAA-905D-09B6452DE596}" destId="{F62C4997-5B7F-4E87-839D-D11D0AF6BDD5}" srcOrd="0" destOrd="2" presId="urn:microsoft.com/office/officeart/2005/8/layout/hList1"/>
    <dgm:cxn modelId="{3D5D1A72-7EA8-4CB3-A02D-943DF4E1E159}" srcId="{20ECB505-D62D-4609-8B37-EAD843681964}" destId="{D93BA693-32A5-4B83-B4A5-FE85503CDA98}" srcOrd="0" destOrd="0" parTransId="{D988DE8B-FDFF-4D79-9743-77E8B53E02AE}" sibTransId="{C07CC5EC-0EBC-4A19-AC40-013AB9C71A44}"/>
    <dgm:cxn modelId="{CE5D065A-9A00-4205-915C-3F887E0B2D11}" type="presOf" srcId="{E43105F0-945B-4FD2-8644-2BDBF9F10610}" destId="{F62C4997-5B7F-4E87-839D-D11D0AF6BDD5}" srcOrd="0" destOrd="1" presId="urn:microsoft.com/office/officeart/2005/8/layout/hList1"/>
    <dgm:cxn modelId="{1E9A502D-A4BD-4D20-AAA2-0E0F0E62E80D}" srcId="{F1E271BC-7D2D-4E84-B03F-2EB94CAAB824}" destId="{1E6ADB15-05F2-4EAE-9927-4FA7AD307624}" srcOrd="0" destOrd="0" parTransId="{34DBEB38-6068-4108-B26B-283546691F45}" sibTransId="{4CCF61FC-02D8-4ABA-8E1F-D9C23B37576D}"/>
    <dgm:cxn modelId="{035055CA-9C6B-4B67-9596-740AA40B6E27}" type="presOf" srcId="{D93BA693-32A5-4B83-B4A5-FE85503CDA98}" destId="{D70FD2B4-433D-446E-B177-656BAEB7BF9A}" srcOrd="0" destOrd="0" presId="urn:microsoft.com/office/officeart/2005/8/layout/hList1"/>
    <dgm:cxn modelId="{7E2E6CB8-E6CB-41BB-942C-6A42F975AA89}" type="presParOf" srcId="{5A003DBB-C14D-4FA1-BBDE-D2A8621A6F89}" destId="{3FF02BBF-0EE8-4E1B-A4C8-5B1DAB5E7ABE}" srcOrd="0" destOrd="0" presId="urn:microsoft.com/office/officeart/2005/8/layout/hList1"/>
    <dgm:cxn modelId="{2B857091-A57E-4183-8D68-DB28C09085D6}" type="presParOf" srcId="{3FF02BBF-0EE8-4E1B-A4C8-5B1DAB5E7ABE}" destId="{F280DA54-5606-4ABF-BBBE-EA6F73E6F165}" srcOrd="0" destOrd="0" presId="urn:microsoft.com/office/officeart/2005/8/layout/hList1"/>
    <dgm:cxn modelId="{62259780-A381-47B5-B173-DDA66CA9DB13}" type="presParOf" srcId="{3FF02BBF-0EE8-4E1B-A4C8-5B1DAB5E7ABE}" destId="{F62C4997-5B7F-4E87-839D-D11D0AF6BDD5}" srcOrd="1" destOrd="0" presId="urn:microsoft.com/office/officeart/2005/8/layout/hList1"/>
    <dgm:cxn modelId="{5D161EDC-28C9-4CEF-BF51-A61EEC7F09A8}" type="presParOf" srcId="{5A003DBB-C14D-4FA1-BBDE-D2A8621A6F89}" destId="{0D351DB4-52DC-4327-8901-4406BA4D25C4}" srcOrd="1" destOrd="0" presId="urn:microsoft.com/office/officeart/2005/8/layout/hList1"/>
    <dgm:cxn modelId="{1A389713-83BB-4178-823D-108689486EBD}" type="presParOf" srcId="{5A003DBB-C14D-4FA1-BBDE-D2A8621A6F89}" destId="{2DFEEF92-2478-4D97-B8D0-48FB0107B72E}" srcOrd="2" destOrd="0" presId="urn:microsoft.com/office/officeart/2005/8/layout/hList1"/>
    <dgm:cxn modelId="{8C43DE62-7323-42CF-89E3-7DD81E616F46}" type="presParOf" srcId="{2DFEEF92-2478-4D97-B8D0-48FB0107B72E}" destId="{733A3B38-2801-473D-A53C-514BC562766F}" srcOrd="0" destOrd="0" presId="urn:microsoft.com/office/officeart/2005/8/layout/hList1"/>
    <dgm:cxn modelId="{8A5F57F1-12D0-44A8-BDDF-8869A5825E7D}" type="presParOf" srcId="{2DFEEF92-2478-4D97-B8D0-48FB0107B72E}" destId="{85E6CB93-8F3C-4664-9308-37DBB844483A}" srcOrd="1" destOrd="0" presId="urn:microsoft.com/office/officeart/2005/8/layout/hList1"/>
    <dgm:cxn modelId="{44459E21-4611-4182-9FDE-BE6928556AF6}" type="presParOf" srcId="{5A003DBB-C14D-4FA1-BBDE-D2A8621A6F89}" destId="{3498791D-164E-41B3-88D9-9C44F1C1A91E}" srcOrd="3" destOrd="0" presId="urn:microsoft.com/office/officeart/2005/8/layout/hList1"/>
    <dgm:cxn modelId="{7E857272-EA19-4A8F-8A39-E75FC100C879}" type="presParOf" srcId="{5A003DBB-C14D-4FA1-BBDE-D2A8621A6F89}" destId="{7E3A5064-209A-459B-AB56-E76BE82A2B58}" srcOrd="4" destOrd="0" presId="urn:microsoft.com/office/officeart/2005/8/layout/hList1"/>
    <dgm:cxn modelId="{8D8D7D66-8B73-4B90-9EE2-1953A52320EE}" type="presParOf" srcId="{7E3A5064-209A-459B-AB56-E76BE82A2B58}" destId="{123D3791-6F46-446B-ADFD-6B9288463A2D}" srcOrd="0" destOrd="0" presId="urn:microsoft.com/office/officeart/2005/8/layout/hList1"/>
    <dgm:cxn modelId="{1361B72C-C3A5-4BD4-903F-D117B6D44AE4}" type="presParOf" srcId="{7E3A5064-209A-459B-AB56-E76BE82A2B58}" destId="{D70FD2B4-433D-446E-B177-656BAEB7BF9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1525-E700-47D8-85DC-4F0B37CD3085}" type="datetimeFigureOut">
              <a:rPr lang="en-US" smtClean="0"/>
              <a:pPr/>
              <a:t>10/1/2015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8BCD-69D8-486E-9381-4C4CEB781A4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E7A9C475-0BDD-4B3A-9FEC-0E3089176685}" type="datetimeFigureOut">
              <a:rPr lang="en-US" smtClean="0"/>
              <a:pPr/>
              <a:t>10/1/2015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C72CC42-76A2-429F-A221-D5FCF349F7E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CC42-76A2-429F-A221-D5FCF349F7E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CC42-76A2-429F-A221-D5FCF349F7E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 Rounded MT Bold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33B9-119D-48CF-9954-69BF94BE59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15DA2-12EC-461E-9958-B40576CD126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296A-8686-436D-A420-2B10EA79A9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 smtClean="0"/>
              <a:t>e-business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  <a:lvl2pPr>
              <a:defRPr>
                <a:latin typeface="Arial Rounded MT Bold" pitchFamily="34" charset="0"/>
              </a:defRPr>
            </a:lvl2pPr>
            <a:lvl3pPr>
              <a:defRPr>
                <a:latin typeface="Arial Rounded MT Bold" pitchFamily="34" charset="0"/>
              </a:defRPr>
            </a:lvl3pPr>
            <a:lvl4pPr>
              <a:defRPr>
                <a:latin typeface="Arial Rounded MT Bold" pitchFamily="34" charset="0"/>
              </a:defRPr>
            </a:lvl4pPr>
            <a:lvl5pPr>
              <a:defRPr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468C-1B3C-4515-8035-5C04DFBC2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82DA3-B593-4ECB-8C6A-3D52299FAE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 Rounded MT Bold" pitchFamily="34" charset="0"/>
              </a:defRPr>
            </a:lvl1pPr>
            <a:lvl2pPr>
              <a:defRPr sz="2400">
                <a:latin typeface="Arial Rounded MT Bold" pitchFamily="34" charset="0"/>
              </a:defRPr>
            </a:lvl2pPr>
            <a:lvl3pPr>
              <a:defRPr sz="2000">
                <a:latin typeface="Arial Rounded MT Bold" pitchFamily="34" charset="0"/>
              </a:defRPr>
            </a:lvl3pPr>
            <a:lvl4pPr>
              <a:defRPr sz="1800">
                <a:latin typeface="Arial Rounded MT Bold" pitchFamily="34" charset="0"/>
              </a:defRPr>
            </a:lvl4pPr>
            <a:lvl5pPr>
              <a:defRPr sz="1800"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 Rounded MT Bold" pitchFamily="34" charset="0"/>
              </a:defRPr>
            </a:lvl1pPr>
            <a:lvl2pPr>
              <a:defRPr sz="2400">
                <a:latin typeface="Arial Rounded MT Bold" pitchFamily="34" charset="0"/>
              </a:defRPr>
            </a:lvl2pPr>
            <a:lvl3pPr>
              <a:defRPr sz="2000">
                <a:latin typeface="Arial Rounded MT Bold" pitchFamily="34" charset="0"/>
              </a:defRPr>
            </a:lvl3pPr>
            <a:lvl4pPr>
              <a:defRPr sz="1800">
                <a:latin typeface="Arial Rounded MT Bold" pitchFamily="34" charset="0"/>
              </a:defRPr>
            </a:lvl4pPr>
            <a:lvl5pPr>
              <a:defRPr sz="1800"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AE3F6-569B-4327-B0FC-7D82AE3134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Rounded MT 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defRPr sz="2000">
                <a:latin typeface="Arial Rounded MT Bold" pitchFamily="34" charset="0"/>
              </a:defRPr>
            </a:lvl2pPr>
            <a:lvl3pPr>
              <a:defRPr sz="1800">
                <a:latin typeface="Arial Rounded MT Bold" pitchFamily="34" charset="0"/>
              </a:defRPr>
            </a:lvl3pPr>
            <a:lvl4pPr>
              <a:defRPr sz="1600">
                <a:latin typeface="Arial Rounded MT Bold" pitchFamily="34" charset="0"/>
              </a:defRPr>
            </a:lvl4pPr>
            <a:lvl5pPr>
              <a:defRPr sz="1600">
                <a:latin typeface="Arial Rounded MT Bol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Rounded MT 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defRPr sz="2000">
                <a:latin typeface="Arial Rounded MT Bold" pitchFamily="34" charset="0"/>
              </a:defRPr>
            </a:lvl2pPr>
            <a:lvl3pPr>
              <a:defRPr sz="1800">
                <a:latin typeface="Arial Rounded MT Bold" pitchFamily="34" charset="0"/>
              </a:defRPr>
            </a:lvl3pPr>
            <a:lvl4pPr>
              <a:defRPr sz="1600">
                <a:latin typeface="Arial Rounded MT Bold" pitchFamily="34" charset="0"/>
              </a:defRPr>
            </a:lvl4pPr>
            <a:lvl5pPr>
              <a:defRPr sz="1600">
                <a:latin typeface="Arial Rounded MT Bol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45BC2-D0AC-4BFF-9970-DFB02FF2CF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FE32-1FE1-4F6C-A264-E3CB3B0EAB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AE1C-710D-4BD9-8979-1336939086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20B7-3F2F-4598-A282-BC7CBE77CB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D736-4C3D-4F76-9716-D4651CFB00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CC0470-CA59-4D10-919E-7EFBE3EE816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iSwGS1URB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web.hkbu.edu.hk/vwschow/Case-stud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572000" y="3068638"/>
            <a:ext cx="4321175" cy="647700"/>
          </a:xfrm>
        </p:spPr>
        <p:txBody>
          <a:bodyPr/>
          <a:lstStyle/>
          <a:p>
            <a:pPr algn="l"/>
            <a:r>
              <a:rPr lang="es-UY" sz="3600" u="sng" dirty="0" smtClean="0">
                <a:solidFill>
                  <a:srgbClr val="C00000"/>
                </a:solidFill>
                <a:latin typeface="Arial Rounded MT Bold" pitchFamily="34" charset="0"/>
              </a:rPr>
              <a:t>e-</a:t>
            </a:r>
            <a:r>
              <a:rPr lang="es-UY" sz="3600" u="sng" dirty="0" err="1" smtClean="0">
                <a:solidFill>
                  <a:srgbClr val="C00000"/>
                </a:solidFill>
                <a:latin typeface="Arial Rounded MT Bold" pitchFamily="34" charset="0"/>
              </a:rPr>
              <a:t>business</a:t>
            </a:r>
            <a:endParaRPr lang="es-ES" sz="3600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4714876" y="3714752"/>
            <a:ext cx="3743325" cy="4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IN" sz="1600" dirty="0" smtClean="0">
                <a:latin typeface="Arial Rounded MT Bold" pitchFamily="34" charset="0"/>
              </a:rPr>
              <a:t>September 28, 2015</a:t>
            </a:r>
            <a:endParaRPr lang="es-ES" sz="1600" dirty="0">
              <a:latin typeface="Arial Rounded MT Bold" pitchFamily="34" charset="0"/>
            </a:endParaRPr>
          </a:p>
        </p:txBody>
      </p:sp>
      <p:sp>
        <p:nvSpPr>
          <p:cNvPr id="2214" name="Rectangle 166"/>
          <p:cNvSpPr>
            <a:spLocks noChangeArrowheads="1"/>
          </p:cNvSpPr>
          <p:nvPr/>
        </p:nvSpPr>
        <p:spPr bwMode="auto">
          <a:xfrm>
            <a:off x="285720" y="1214422"/>
            <a:ext cx="85725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UY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Computers</a:t>
            </a:r>
            <a:r>
              <a:rPr lang="es-U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in </a:t>
            </a:r>
            <a:r>
              <a:rPr lang="es-UY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Manufacturing</a:t>
            </a:r>
            <a:r>
              <a:rPr lang="es-U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UY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Enterprises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64357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Arial Rounded MT Bold" pitchFamily="34" charset="0"/>
              </a:rPr>
              <a:t>Vandana</a:t>
            </a:r>
            <a:r>
              <a:rPr lang="en-IN" dirty="0" smtClean="0">
                <a:latin typeface="Arial Rounded MT Bold" pitchFamily="34" charset="0"/>
              </a:rPr>
              <a:t> </a:t>
            </a:r>
            <a:r>
              <a:rPr lang="en-IN" dirty="0" err="1" smtClean="0">
                <a:latin typeface="Arial Rounded MT Bold" pitchFamily="34" charset="0"/>
              </a:rPr>
              <a:t>Srivastava</a:t>
            </a:r>
            <a:endParaRPr lang="en-IN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214554"/>
            <a:ext cx="5500726" cy="1446550"/>
          </a:xfrm>
          <a:prstGeom prst="rect">
            <a:avLst/>
          </a:prstGeom>
          <a:noFill/>
          <a:ln w="92075" cmpd="dbl">
            <a:solidFill>
              <a:srgbClr val="422C1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44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Case study in         e-business</a:t>
            </a:r>
            <a:endParaRPr lang="en-IN" sz="44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42338" name="Picture 2" descr="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8281" y="428604"/>
            <a:ext cx="1402779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000528" cy="441306"/>
          </a:xfrm>
        </p:spPr>
        <p:txBody>
          <a:bodyPr/>
          <a:lstStyle/>
          <a:p>
            <a:r>
              <a:rPr lang="en-IN" sz="2600" b="0" dirty="0" smtClean="0">
                <a:latin typeface="Arial Rounded MT Bold" pitchFamily="34" charset="0"/>
              </a:rPr>
              <a:t>RS-Components (B2B)</a:t>
            </a:r>
            <a:endParaRPr lang="en-IN" sz="2600" b="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42852"/>
            <a:ext cx="4714908" cy="5853113"/>
          </a:xfrm>
        </p:spPr>
        <p:txBody>
          <a:bodyPr/>
          <a:lstStyle/>
          <a:p>
            <a:r>
              <a:rPr lang="en-IN" sz="1800" dirty="0" smtClean="0">
                <a:solidFill>
                  <a:srgbClr val="000000"/>
                </a:solidFill>
                <a:latin typeface="Arial Rounded MT Bold" pitchFamily="34" charset="0"/>
              </a:rPr>
              <a:t>Company</a:t>
            </a:r>
          </a:p>
          <a:p>
            <a:pPr lvl="1"/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one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of Europe's leading distributors of electronic and mechanical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parts</a:t>
            </a:r>
          </a:p>
          <a:p>
            <a:pPr lvl="1"/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operates in 22 countries and stocks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500,000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different products from 1,200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suppliers</a:t>
            </a:r>
          </a:p>
          <a:p>
            <a:pPr lvl="1"/>
            <a:endParaRPr lang="en-IN" sz="1000" dirty="0">
              <a:solidFill>
                <a:srgbClr val="000000"/>
              </a:solidFill>
              <a:latin typeface="Arial Rounded MT Bold" pitchFamily="34" charset="0"/>
            </a:endParaRPr>
          </a:p>
          <a:p>
            <a:r>
              <a:rPr lang="en-IN" sz="1800" dirty="0" smtClean="0">
                <a:solidFill>
                  <a:srgbClr val="000000"/>
                </a:solidFill>
                <a:latin typeface="Arial Rounded MT Bold" pitchFamily="34" charset="0"/>
              </a:rPr>
              <a:t>Problem Background</a:t>
            </a:r>
          </a:p>
          <a:p>
            <a:pPr lvl="1"/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i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n UK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, the company's main sales channel to its 400,000 customers was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its 550-page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, 5kg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catalogue which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cost the company £30 per copy to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produce</a:t>
            </a:r>
          </a:p>
          <a:p>
            <a:pPr lvl="1"/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 company often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send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customers,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product information sheets,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costing between 50p -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£5 depending on their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location</a:t>
            </a:r>
          </a:p>
          <a:p>
            <a:pPr lvl="1"/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call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centre ordering process was very paperwork intensive,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costing average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customer £60 per order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-&gt; very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expensive,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 as the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average order was worth £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100</a:t>
            </a:r>
          </a:p>
          <a:p>
            <a:pPr lvl="1"/>
            <a:endParaRPr lang="en-IN" sz="1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r>
              <a:rPr lang="en-IN" sz="1800" dirty="0" smtClean="0">
                <a:solidFill>
                  <a:srgbClr val="000000"/>
                </a:solidFill>
                <a:latin typeface="Arial Rounded MT Bold" pitchFamily="34" charset="0"/>
              </a:rPr>
              <a:t>Initiative</a:t>
            </a:r>
          </a:p>
          <a:p>
            <a:pPr lvl="1"/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company </a:t>
            </a:r>
            <a:r>
              <a:rPr lang="en-IN" sz="1400" dirty="0">
                <a:solidFill>
                  <a:srgbClr val="000000"/>
                </a:solidFill>
                <a:latin typeface="Arial Rounded MT Bold" pitchFamily="34" charset="0"/>
              </a:rPr>
              <a:t>started sending customers CD-Rom versions of its catalogue in </a:t>
            </a:r>
            <a:r>
              <a:rPr lang="en-IN" sz="1400" dirty="0" smtClean="0">
                <a:solidFill>
                  <a:srgbClr val="000000"/>
                </a:solidFill>
                <a:latin typeface="Arial Rounded MT Bold" pitchFamily="34" charset="0"/>
              </a:rPr>
              <a:t>1994</a:t>
            </a:r>
          </a:p>
          <a:p>
            <a:pPr lvl="1">
              <a:buNone/>
            </a:pPr>
            <a:r>
              <a:rPr lang="en-IN" dirty="0">
                <a:solidFill>
                  <a:srgbClr val="000000"/>
                </a:solidFill>
                <a:latin typeface="Calibri"/>
              </a:rPr>
              <a:t> 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3008313" cy="46910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00528" cy="510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714480" y="6211669"/>
            <a:ext cx="67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i="1" dirty="0" smtClean="0">
                <a:solidFill>
                  <a:schemeClr val="bg1"/>
                </a:solidFill>
                <a:latin typeface="Arial Rounded MT Bold" pitchFamily="34" charset="0"/>
              </a:rPr>
              <a:t>http://www.computerweekly.com/feature/E-business-success-stories-They-do-exist</a:t>
            </a:r>
            <a:endParaRPr lang="en-IN" sz="12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IN" sz="2800" dirty="0"/>
              <a:t>e-business </a:t>
            </a:r>
            <a:r>
              <a:rPr lang="en-IN" sz="2800" dirty="0" smtClean="0"/>
              <a:t>solution: </a:t>
            </a:r>
            <a:r>
              <a:rPr lang="en-IN" sz="2800" b="0" dirty="0" smtClean="0">
                <a:latin typeface="Arial Rounded MT Bold" pitchFamily="34" charset="0"/>
              </a:rPr>
              <a:t>RS Components</a:t>
            </a:r>
            <a:endParaRPr lang="en-IN" sz="2800" b="0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4348" y="1000108"/>
            <a:ext cx="8229600" cy="4525963"/>
          </a:xfrm>
        </p:spPr>
        <p:txBody>
          <a:bodyPr/>
          <a:lstStyle/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 smtClean="0">
                <a:latin typeface="Arial Rounded MT Bold" pitchFamily="34" charset="0"/>
              </a:rPr>
              <a:t>started developing its Internet Trading Channel (ITC) in the UK, with the help of e-business software company, </a:t>
            </a:r>
            <a:r>
              <a:rPr lang="en-IN" sz="1600" i="1" dirty="0" err="1" smtClean="0">
                <a:latin typeface="Arial Rounded MT Bold" pitchFamily="34" charset="0"/>
              </a:rPr>
              <a:t>Broadvision</a:t>
            </a:r>
            <a:endParaRPr lang="en-IN" sz="1600" i="1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endParaRPr lang="en-IN" sz="1000" i="1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 smtClean="0">
                <a:latin typeface="Arial Rounded MT Bold" pitchFamily="34" charset="0"/>
              </a:rPr>
              <a:t>site lists products and their specifications, reducing the cost of publishing, updating and distributing catalogues and data sheets</a:t>
            </a:r>
          </a:p>
          <a:p>
            <a:pPr marL="536575" lvl="1" indent="-361950">
              <a:buFont typeface="Wingdings" pitchFamily="2" charset="2"/>
              <a:buChar char="§"/>
            </a:pPr>
            <a:endParaRPr lang="en-IN" sz="1000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 smtClean="0">
                <a:latin typeface="Arial Rounded MT Bold" pitchFamily="34" charset="0"/>
              </a:rPr>
              <a:t> site eliminated the paperwork involved in ordering parts-&gt; reducing the purchasing costs to suppliers</a:t>
            </a:r>
          </a:p>
          <a:p>
            <a:pPr marL="536575" lvl="1" indent="-361950">
              <a:buFont typeface="Wingdings" pitchFamily="2" charset="2"/>
              <a:buChar char="§"/>
            </a:pPr>
            <a:endParaRPr lang="en-IN" sz="1000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 smtClean="0">
                <a:latin typeface="Arial Rounded MT Bold" pitchFamily="34" charset="0"/>
              </a:rPr>
              <a:t> started using personalization technology to know its customers, by storing their purchasing history, preferences and buying habits</a:t>
            </a:r>
          </a:p>
          <a:p>
            <a:pPr marL="536575" lvl="1" indent="-361950">
              <a:buFont typeface="Wingdings" pitchFamily="2" charset="2"/>
              <a:buChar char="§"/>
            </a:pPr>
            <a:endParaRPr lang="en-IN" sz="1000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 smtClean="0">
                <a:latin typeface="Arial Rounded MT Bold" pitchFamily="34" charset="0"/>
              </a:rPr>
              <a:t> moved the UK systems over to a European Internet trading platform and  the company will roll out multi-language, multi-currency sites in 10 other European countries</a:t>
            </a:r>
          </a:p>
          <a:p>
            <a:pPr marL="536575" lvl="1" indent="-361950">
              <a:buFont typeface="Wingdings" pitchFamily="2" charset="2"/>
              <a:buChar char="§"/>
            </a:pPr>
            <a:endParaRPr lang="en-IN" sz="1000" dirty="0" smtClean="0">
              <a:latin typeface="Arial Rounded MT Bold" pitchFamily="34" charset="0"/>
            </a:endParaRPr>
          </a:p>
          <a:p>
            <a:pPr marL="536575" lvl="1" indent="-361950">
              <a:buFont typeface="Wingdings" pitchFamily="2" charset="2"/>
              <a:buChar char="§"/>
            </a:pPr>
            <a:r>
              <a:rPr lang="en-IN" sz="1600" dirty="0"/>
              <a:t>working with e-business platform suppliers such as Oracle, SAP, </a:t>
            </a:r>
            <a:r>
              <a:rPr lang="en-IN" sz="1600" dirty="0" err="1"/>
              <a:t>Ariba</a:t>
            </a:r>
            <a:r>
              <a:rPr lang="en-IN" sz="1600" dirty="0"/>
              <a:t> and </a:t>
            </a:r>
            <a:r>
              <a:rPr lang="en-IN" sz="1600" dirty="0" err="1"/>
              <a:t>CommerceOne</a:t>
            </a:r>
            <a:r>
              <a:rPr lang="en-IN" sz="1600" dirty="0"/>
              <a:t> to enable its customers to link their own e-procurement systems in with the RS Components online sales system, and has more than 30 international customers using this </a:t>
            </a:r>
            <a:r>
              <a:rPr lang="en-IN" sz="1600" dirty="0" smtClean="0"/>
              <a:t>service</a:t>
            </a:r>
            <a:r>
              <a:rPr lang="en-IN" sz="1600" dirty="0" smtClean="0">
                <a:latin typeface="Arial Rounded MT Bold" pitchFamily="34" charset="0"/>
              </a:rPr>
              <a:t/>
            </a:r>
            <a:br>
              <a:rPr lang="en-IN" sz="1600" dirty="0" smtClean="0">
                <a:latin typeface="Arial Rounded MT Bold" pitchFamily="34" charset="0"/>
              </a:rPr>
            </a:br>
            <a:endParaRPr lang="en-IN" sz="1600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480" y="6211669"/>
            <a:ext cx="67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i="1" dirty="0" smtClean="0">
                <a:solidFill>
                  <a:schemeClr val="bg1"/>
                </a:solidFill>
                <a:latin typeface="Arial Rounded MT Bold" pitchFamily="34" charset="0"/>
              </a:rPr>
              <a:t>http://www.computerweekly.com/feature/E-business-success-stories-They-do-exist</a:t>
            </a:r>
            <a:endParaRPr lang="en-IN" sz="12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IN" sz="3200" dirty="0" smtClean="0">
                <a:solidFill>
                  <a:srgbClr val="000000"/>
                </a:solidFill>
              </a:rPr>
              <a:t>e-business solution: RS Components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4291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Project launched 1998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Cost of Internet Trading Channel project so far is around £5m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UK Internet revenues of £30m over the last year (8% of total sales)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The site has 250,000 registered users, 97% of them new contacts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Site achieves 1200 orders per day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</a:rPr>
              <a:t>The £60 average cost of placing an order has been cut by 80%. </a:t>
            </a:r>
          </a:p>
          <a:p>
            <a:pPr lvl="1">
              <a:buFont typeface="Arial"/>
              <a:buChar char="•"/>
            </a:pPr>
            <a:r>
              <a:rPr lang="en-IN" sz="1600" dirty="0" smtClean="0">
                <a:solidFill>
                  <a:srgbClr val="000000"/>
                </a:solidFill>
              </a:rPr>
              <a:t>Cambridge Consultants, for example, places 7,000 orders, worth £7.5m, per year. It has cut its average order costs from £90 to £10, saving £100,000 per year</a:t>
            </a:r>
            <a:endParaRPr lang="en-IN" sz="1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6211669"/>
            <a:ext cx="67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i="1" dirty="0" smtClean="0">
                <a:solidFill>
                  <a:schemeClr val="bg1"/>
                </a:solidFill>
                <a:latin typeface="Arial Rounded MT Bold" pitchFamily="34" charset="0"/>
              </a:rPr>
              <a:t>http://www.computerweekly.com/feature/E-business-success-stories-They-do-exist</a:t>
            </a:r>
            <a:endParaRPr lang="en-IN" sz="12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Video Case Study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algn="ctr">
              <a:buNone/>
            </a:pPr>
            <a:r>
              <a:rPr lang="en-IN" sz="2400" dirty="0" err="1" smtClean="0"/>
              <a:t>eBusiness</a:t>
            </a:r>
            <a:r>
              <a:rPr lang="en-IN" sz="2400" dirty="0" smtClean="0"/>
              <a:t> Advance Case Study - Musselburgh Race Track</a:t>
            </a:r>
          </a:p>
          <a:p>
            <a:pPr algn="ctr">
              <a:buNone/>
            </a:pPr>
            <a:endParaRPr lang="en-IN" sz="2400" dirty="0" smtClean="0"/>
          </a:p>
          <a:p>
            <a:pPr algn="ctr">
              <a:buNone/>
            </a:pPr>
            <a:endParaRPr lang="en-IN" sz="2400" dirty="0" smtClean="0"/>
          </a:p>
          <a:p>
            <a:pPr algn="ctr">
              <a:buNone/>
            </a:pPr>
            <a:r>
              <a:rPr lang="en-IN" sz="2400" dirty="0" smtClean="0">
                <a:hlinkClick r:id="rId2"/>
              </a:rPr>
              <a:t>(http://www.youtube.com/watch?v=miSwGS1URB4)</a:t>
            </a:r>
            <a:endParaRPr lang="en-IN" sz="24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/>
          <a:lstStyle/>
          <a:p>
            <a:r>
              <a:rPr lang="en-IN" sz="4000" dirty="0" smtClean="0"/>
              <a:t>For Further Reading.....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4" y="1142984"/>
            <a:ext cx="3752848" cy="4954591"/>
          </a:xfrm>
        </p:spPr>
        <p:txBody>
          <a:bodyPr/>
          <a:lstStyle/>
          <a:p>
            <a:pPr>
              <a:buNone/>
            </a:pPr>
            <a:r>
              <a:rPr lang="en-IN" sz="1800" dirty="0" smtClean="0"/>
              <a:t>https://geomart25.files.wordpress.com/2014/05/dave-chaffey-e-business-and-e-commerce-management-strategies-4th-ed-qwerty80.pdf</a:t>
            </a:r>
            <a:endParaRPr lang="en-I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3714776" cy="4991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IN" sz="3200" dirty="0" smtClean="0"/>
              <a:t>e-business in India: Growing Sectors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2000" dirty="0" smtClean="0"/>
              <a:t>Real estate buying, selling, renting</a:t>
            </a:r>
          </a:p>
          <a:p>
            <a:pPr>
              <a:lnSpc>
                <a:spcPct val="200000"/>
              </a:lnSpc>
            </a:pPr>
            <a:r>
              <a:rPr lang="en-IN" sz="2000" dirty="0" smtClean="0"/>
              <a:t>Online trading / banking</a:t>
            </a:r>
          </a:p>
          <a:p>
            <a:pPr>
              <a:lnSpc>
                <a:spcPct val="200000"/>
              </a:lnSpc>
            </a:pPr>
            <a:r>
              <a:rPr lang="en-IN" sz="2000" dirty="0" smtClean="0"/>
              <a:t>Travel and Tourism</a:t>
            </a:r>
          </a:p>
          <a:p>
            <a:pPr>
              <a:lnSpc>
                <a:spcPct val="200000"/>
              </a:lnSpc>
            </a:pPr>
            <a:r>
              <a:rPr lang="en-IN" sz="2000" dirty="0" smtClean="0"/>
              <a:t>Employment sites</a:t>
            </a:r>
          </a:p>
          <a:p>
            <a:pPr>
              <a:lnSpc>
                <a:spcPct val="200000"/>
              </a:lnSpc>
            </a:pPr>
            <a:r>
              <a:rPr lang="en-IN" sz="2000" dirty="0" smtClean="0"/>
              <a:t>Government  Related</a:t>
            </a:r>
          </a:p>
          <a:p>
            <a:pPr>
              <a:lnSpc>
                <a:spcPct val="200000"/>
              </a:lnSpc>
            </a:pPr>
            <a:r>
              <a:rPr lang="en-IN" sz="2000" dirty="0" smtClean="0"/>
              <a:t>gifting sites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IN" sz="3600" u="sng" dirty="0" smtClean="0"/>
              <a:t>Syllabus for Minor 2</a:t>
            </a:r>
            <a:endParaRPr lang="en-IN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2200" dirty="0" smtClean="0"/>
              <a:t>Date:8</a:t>
            </a:r>
            <a:r>
              <a:rPr lang="en-IN" sz="2200" baseline="30000" dirty="0" smtClean="0"/>
              <a:t>th</a:t>
            </a:r>
            <a:r>
              <a:rPr lang="en-IN" sz="2200" dirty="0" smtClean="0"/>
              <a:t> October, 2015</a:t>
            </a:r>
          </a:p>
          <a:p>
            <a:pPr>
              <a:lnSpc>
                <a:spcPct val="200000"/>
              </a:lnSpc>
            </a:pPr>
            <a:r>
              <a:rPr lang="en-IN" sz="2200" dirty="0" smtClean="0"/>
              <a:t>Syllabus (lecture slides, case-studies, class </a:t>
            </a:r>
            <a:r>
              <a:rPr lang="en-IN" sz="2200" dirty="0" smtClean="0"/>
              <a:t>discussions </a:t>
            </a:r>
            <a:r>
              <a:rPr lang="en-IN" sz="2200" smtClean="0"/>
              <a:t>and handouts)</a:t>
            </a:r>
            <a:endParaRPr lang="en-IN" sz="2200" dirty="0" smtClean="0"/>
          </a:p>
          <a:p>
            <a:pPr lvl="1">
              <a:lnSpc>
                <a:spcPct val="200000"/>
              </a:lnSpc>
            </a:pPr>
            <a:r>
              <a:rPr lang="en-IN" sz="1800" dirty="0" smtClean="0"/>
              <a:t>extended enterprises</a:t>
            </a:r>
          </a:p>
          <a:p>
            <a:pPr lvl="1">
              <a:lnSpc>
                <a:spcPct val="200000"/>
              </a:lnSpc>
            </a:pPr>
            <a:r>
              <a:rPr lang="en-IN" sz="1800" dirty="0" smtClean="0"/>
              <a:t>Supply Chain Management</a:t>
            </a:r>
          </a:p>
          <a:p>
            <a:pPr lvl="1">
              <a:lnSpc>
                <a:spcPct val="200000"/>
              </a:lnSpc>
            </a:pPr>
            <a:r>
              <a:rPr lang="en-IN" sz="1800" dirty="0" smtClean="0"/>
              <a:t>e-business and ERP</a:t>
            </a:r>
          </a:p>
          <a:p>
            <a:pPr lvl="1">
              <a:buNone/>
            </a:pPr>
            <a:endParaRPr lang="en-I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IN" dirty="0" smtClean="0"/>
              <a:t>Discussion!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668839"/>
          </a:xfrm>
        </p:spPr>
        <p:txBody>
          <a:bodyPr/>
          <a:lstStyle/>
          <a:p>
            <a:r>
              <a:rPr lang="en-IN" dirty="0" smtClean="0"/>
              <a:t>e-business scenario in India</a:t>
            </a:r>
          </a:p>
          <a:p>
            <a:pPr lvl="1"/>
            <a:r>
              <a:rPr lang="en-IN" dirty="0" smtClean="0"/>
              <a:t>need?</a:t>
            </a:r>
          </a:p>
          <a:p>
            <a:pPr lvl="1"/>
            <a:r>
              <a:rPr lang="en-IN" dirty="0" smtClean="0"/>
              <a:t>current situation?</a:t>
            </a:r>
          </a:p>
          <a:p>
            <a:pPr lvl="1"/>
            <a:r>
              <a:rPr lang="en-IN" dirty="0" smtClean="0"/>
              <a:t>which sectors need to work more on transforming their business?</a:t>
            </a:r>
          </a:p>
          <a:p>
            <a:pPr lvl="1"/>
            <a:r>
              <a:rPr lang="en-IN" dirty="0" smtClean="0"/>
              <a:t>how are SME’s reaction to e-business?</a:t>
            </a:r>
          </a:p>
          <a:p>
            <a:pPr lvl="1"/>
            <a:r>
              <a:rPr lang="en-IN" dirty="0" smtClean="0"/>
              <a:t>suggestions?</a:t>
            </a:r>
          </a:p>
          <a:p>
            <a:pPr lvl="1"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9810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e-business: 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IN" sz="2000" dirty="0" smtClean="0"/>
              <a:t> application of information and communication technologies (ICT) in all the activities of business</a:t>
            </a:r>
          </a:p>
          <a:p>
            <a:endParaRPr lang="en-IN" sz="1000" dirty="0"/>
          </a:p>
          <a:p>
            <a:r>
              <a:rPr lang="en-IN" sz="2000" dirty="0" smtClean="0"/>
              <a:t>the term </a:t>
            </a:r>
            <a:r>
              <a:rPr lang="en-IN" sz="2000" i="1" dirty="0" smtClean="0"/>
              <a:t>"e-business" </a:t>
            </a:r>
            <a:r>
              <a:rPr lang="en-IN" sz="2000" dirty="0" smtClean="0"/>
              <a:t>was coined by IBM's marketing and Internet teams in 1996</a:t>
            </a:r>
          </a:p>
          <a:p>
            <a:r>
              <a:rPr lang="en-IN" sz="2000" dirty="0" smtClean="0"/>
              <a:t>business activities are enabled by:</a:t>
            </a:r>
          </a:p>
          <a:p>
            <a:pPr lvl="1"/>
            <a:r>
              <a:rPr lang="en-IN" sz="1600" dirty="0" smtClean="0"/>
              <a:t>application of internet technologies (intranet, extranets(controlled access from outside of an organization's intranet))</a:t>
            </a:r>
          </a:p>
          <a:p>
            <a:pPr lvl="1"/>
            <a:r>
              <a:rPr lang="en-IN" sz="1600" dirty="0" smtClean="0"/>
              <a:t>and related standards (HTTP, HTML, XML etc)</a:t>
            </a:r>
          </a:p>
          <a:p>
            <a:pPr lvl="1"/>
            <a:endParaRPr lang="en-IN" sz="1600" dirty="0" smtClean="0"/>
          </a:p>
          <a:p>
            <a:r>
              <a:rPr lang="en-IN" sz="2000" dirty="0" smtClean="0"/>
              <a:t>looks at all possibilities where electronic communication can be used to enhance  all aspects of a company’s </a:t>
            </a:r>
            <a:r>
              <a:rPr lang="en-IN" sz="2000" i="1" dirty="0" smtClean="0"/>
              <a:t>SCM</a:t>
            </a:r>
            <a:r>
              <a:rPr lang="en-IN" sz="2000" dirty="0" smtClean="0"/>
              <a:t> and optimize its </a:t>
            </a:r>
            <a:r>
              <a:rPr lang="en-IN" sz="2000" i="1" dirty="0" smtClean="0"/>
              <a:t>value-chain</a:t>
            </a:r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786050" y="6143644"/>
            <a:ext cx="6357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1200" i="1" dirty="0" smtClean="0">
                <a:solidFill>
                  <a:schemeClr val="bg1"/>
                </a:solidFill>
              </a:rPr>
              <a:t>http://www.ifp.uni-stuttgart.de/publications/phowo01/Reiss.pdf</a:t>
            </a:r>
            <a:endParaRPr lang="en-IN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IN" dirty="0" smtClean="0"/>
              <a:t>e-business: Basics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IN" sz="1800" dirty="0" smtClean="0"/>
              <a:t>based on various types of trading partners, there are many categories of e-business:</a:t>
            </a:r>
          </a:p>
          <a:p>
            <a:pPr lvl="1"/>
            <a:r>
              <a:rPr lang="en-IN" sz="1400" dirty="0" smtClean="0"/>
              <a:t>Business to Business (B2B): </a:t>
            </a:r>
            <a:r>
              <a:rPr lang="en-IN" sz="1400" i="1" dirty="0" smtClean="0"/>
              <a:t>automobile manufacturer buying tires, glass for windscreens etc for its vehicles</a:t>
            </a:r>
          </a:p>
          <a:p>
            <a:pPr lvl="1"/>
            <a:r>
              <a:rPr lang="en-IN" sz="1400" dirty="0" smtClean="0"/>
              <a:t>Business to Consumer (B2C): </a:t>
            </a:r>
            <a:r>
              <a:rPr lang="en-IN" sz="1400" i="1" dirty="0" err="1" smtClean="0"/>
              <a:t>Flipkart</a:t>
            </a:r>
            <a:r>
              <a:rPr lang="en-IN" sz="1400" i="1" dirty="0" smtClean="0"/>
              <a:t> selling books to you</a:t>
            </a:r>
          </a:p>
          <a:p>
            <a:pPr lvl="1"/>
            <a:r>
              <a:rPr lang="en-IN" sz="1400" dirty="0" smtClean="0"/>
              <a:t>Consumer to Business (C2B): </a:t>
            </a:r>
            <a:r>
              <a:rPr lang="en-IN" sz="1400" i="1" dirty="0" smtClean="0"/>
              <a:t>monster.com</a:t>
            </a:r>
          </a:p>
          <a:p>
            <a:pPr lvl="1"/>
            <a:r>
              <a:rPr lang="en-IN" sz="1400" dirty="0" smtClean="0"/>
              <a:t>Consumer to Consumer (</a:t>
            </a:r>
            <a:r>
              <a:rPr lang="en-IN" sz="1400" i="1" dirty="0" smtClean="0"/>
              <a:t>A sells his car to B, eBay</a:t>
            </a:r>
            <a:r>
              <a:rPr lang="en-IN" sz="1400" dirty="0" smtClean="0"/>
              <a:t>), Peer to Peer (P2P, </a:t>
            </a:r>
            <a:r>
              <a:rPr lang="en-IN" sz="1400" i="1" dirty="0" err="1" smtClean="0"/>
              <a:t>Airbnb</a:t>
            </a:r>
            <a:r>
              <a:rPr lang="en-IN" sz="1400" dirty="0" smtClean="0"/>
              <a:t>), Government to Citizen(</a:t>
            </a:r>
            <a:r>
              <a:rPr lang="en-IN" sz="1400" i="1" dirty="0" smtClean="0"/>
              <a:t>G2C: Income Tax portal</a:t>
            </a:r>
            <a:r>
              <a:rPr lang="en-IN" sz="1400" dirty="0" smtClean="0"/>
              <a:t>), Citizen to Government (C2G) and Intra-business (Organization Unit to Organization Unit)</a:t>
            </a:r>
          </a:p>
          <a:p>
            <a:endParaRPr lang="en-IN" sz="1000" dirty="0" smtClean="0"/>
          </a:p>
          <a:p>
            <a:endParaRPr lang="en-IN" sz="1000" i="1" dirty="0" smtClean="0"/>
          </a:p>
          <a:p>
            <a:r>
              <a:rPr lang="en-IN" sz="1800" dirty="0" smtClean="0"/>
              <a:t>main categories of e-business applications:</a:t>
            </a:r>
          </a:p>
          <a:p>
            <a:pPr lvl="1"/>
            <a:r>
              <a:rPr lang="en-IN" sz="1400" dirty="0" smtClean="0"/>
              <a:t> </a:t>
            </a:r>
            <a:r>
              <a:rPr lang="en-IN" sz="1400" i="1" u="sng" dirty="0" smtClean="0"/>
              <a:t>Electronic markets or e-marketplaces</a:t>
            </a:r>
            <a:r>
              <a:rPr lang="en-IN" sz="1400" dirty="0" smtClean="0"/>
              <a:t>: in buying and selling of goods and services</a:t>
            </a:r>
          </a:p>
          <a:p>
            <a:pPr lvl="1"/>
            <a:r>
              <a:rPr lang="en-IN" sz="1400" dirty="0" smtClean="0"/>
              <a:t> </a:t>
            </a:r>
            <a:r>
              <a:rPr lang="en-IN" sz="1400" i="1" u="sng" dirty="0" smtClean="0"/>
              <a:t>Inter-organizational systems: </a:t>
            </a:r>
            <a:r>
              <a:rPr lang="en-IN" sz="1400" dirty="0" smtClean="0"/>
              <a:t>facilitating inter and intra-organization flow of goods, services, information, communication, and collaboration</a:t>
            </a:r>
          </a:p>
          <a:p>
            <a:pPr lvl="1"/>
            <a:r>
              <a:rPr lang="en-IN" sz="1400" i="1" u="sng" dirty="0" smtClean="0"/>
              <a:t>Customer service</a:t>
            </a:r>
            <a:r>
              <a:rPr lang="en-IN" sz="1400" dirty="0" smtClean="0"/>
              <a:t>: providing customer service, help, handling complaints, tracking orders,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3108" y="6286520"/>
            <a:ext cx="700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200" i="1" dirty="0" smtClean="0">
                <a:solidFill>
                  <a:schemeClr val="bg1"/>
                </a:solidFill>
                <a:latin typeface="Arial Rounded MT Bold" pitchFamily="34" charset="0"/>
                <a:hlinkClick r:id="rId3"/>
              </a:rPr>
              <a:t>http://staffweb.hkbu.edu.hk/vwschow/Case-study.pdf</a:t>
            </a:r>
            <a:endParaRPr lang="en-IN" sz="1200" i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/>
          <a:lstStyle/>
          <a:p>
            <a:r>
              <a:rPr lang="en-IN" sz="3600" dirty="0" smtClean="0">
                <a:solidFill>
                  <a:srgbClr val="000000"/>
                </a:solidFill>
                <a:latin typeface="Arial Rounded MT Bold" pitchFamily="34" charset="0"/>
              </a:rPr>
              <a:t>Examples: e-business Categories</a:t>
            </a:r>
            <a:endParaRPr lang="en-IN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1200" dirty="0" smtClean="0">
                <a:solidFill>
                  <a:schemeClr val="bg1"/>
                </a:solidFill>
              </a:rPr>
              <a:t>https://geomart25.files.wordpress.com/2014/05/dave-chaffey-e-business-and-e-commerce-management-strategies-4th-ed-qwerty80.pdf</a:t>
            </a:r>
            <a:endParaRPr lang="en-I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654032"/>
          </a:xfrm>
        </p:spPr>
        <p:txBody>
          <a:bodyPr/>
          <a:lstStyle/>
          <a:p>
            <a:r>
              <a:rPr lang="en-IN" sz="3600" dirty="0" smtClean="0"/>
              <a:t>e-business: Major Success Factors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IN" sz="1600" dirty="0" smtClean="0"/>
              <a:t>completely integrated Internet technology in company’s strategy</a:t>
            </a:r>
          </a:p>
          <a:p>
            <a:endParaRPr lang="en-IN" sz="1600" dirty="0" smtClean="0"/>
          </a:p>
          <a:p>
            <a:r>
              <a:rPr lang="en-IN" sz="1600" dirty="0" smtClean="0"/>
              <a:t> basis of competition not shifted from traditional competitive advantage, such as cost, profit, quality, service, and features</a:t>
            </a:r>
          </a:p>
          <a:p>
            <a:endParaRPr lang="en-IN" sz="1600" dirty="0" smtClean="0"/>
          </a:p>
          <a:p>
            <a:r>
              <a:rPr lang="en-IN" sz="1600" dirty="0" smtClean="0"/>
              <a:t> analyzing buyer behaviour and customer personalization to respond quickly to market needs</a:t>
            </a:r>
          </a:p>
          <a:p>
            <a:endParaRPr lang="en-IN" sz="1600" dirty="0" smtClean="0"/>
          </a:p>
          <a:p>
            <a:r>
              <a:rPr lang="en-IN" sz="1600" dirty="0" smtClean="0"/>
              <a:t>e-business education and training to employees and management</a:t>
            </a:r>
          </a:p>
          <a:p>
            <a:endParaRPr lang="en-IN" sz="1600" dirty="0" smtClean="0"/>
          </a:p>
          <a:p>
            <a:r>
              <a:rPr lang="en-IN" sz="1600" dirty="0" smtClean="0"/>
              <a:t>Customer’s and partners’ expectations well-managed</a:t>
            </a:r>
          </a:p>
          <a:p>
            <a:pPr>
              <a:buNone/>
            </a:pPr>
            <a:endParaRPr lang="en-IN" sz="1600" dirty="0" smtClean="0"/>
          </a:p>
          <a:p>
            <a:r>
              <a:rPr lang="en-IN" sz="1600" dirty="0" smtClean="0"/>
              <a:t> tracking new competitors and market shares </a:t>
            </a:r>
          </a:p>
          <a:p>
            <a:endParaRPr lang="en-IN" sz="1600" dirty="0" smtClean="0"/>
          </a:p>
          <a:p>
            <a:r>
              <a:rPr lang="en-IN" sz="1600" dirty="0" smtClean="0"/>
              <a:t> high quality, simple to use websites that meets or exceed user expectations</a:t>
            </a:r>
          </a:p>
          <a:p>
            <a:pPr>
              <a:buNone/>
            </a:pP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sz="3200" dirty="0" smtClean="0"/>
              <a:t>Key Expenditures Involved in e-business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71438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86182" y="6286520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i="1" dirty="0" smtClean="0">
                <a:solidFill>
                  <a:schemeClr val="bg1"/>
                </a:solidFill>
              </a:rPr>
              <a:t>http://www.gov.pe.ca/photos/original/IPEI_ebiz_book.pdf</a:t>
            </a:r>
            <a:endParaRPr lang="en-IN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11156"/>
          </a:xfrm>
        </p:spPr>
        <p:txBody>
          <a:bodyPr/>
          <a:lstStyle/>
          <a:p>
            <a:r>
              <a:rPr lang="en-IN" sz="3600" dirty="0" smtClean="0"/>
              <a:t>e-business: Opportunities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8" y="714356"/>
          <a:ext cx="7758138" cy="52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28926" y="6357958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200" b="1" i="1" dirty="0" smtClean="0">
                <a:solidFill>
                  <a:schemeClr val="bg1"/>
                </a:solidFill>
              </a:rPr>
              <a:t>Google books: E-Business and E-Commerce Management</a:t>
            </a:r>
            <a:r>
              <a:rPr lang="en-IN" sz="1200" i="1" dirty="0" smtClean="0">
                <a:solidFill>
                  <a:schemeClr val="bg1"/>
                </a:solidFill>
              </a:rPr>
              <a:t> By Chaffey Dave</a:t>
            </a:r>
            <a:endParaRPr lang="en-IN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0DA54-5606-4ABF-BBBE-EA6F73E6F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80DA54-5606-4ABF-BBBE-EA6F73E6F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80DA54-5606-4ABF-BBBE-EA6F73E6F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C4997-5B7F-4E87-839D-D11D0AF6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62C4997-5B7F-4E87-839D-D11D0AF6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62C4997-5B7F-4E87-839D-D11D0AF6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A3B38-2801-473D-A53C-514BC562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33A3B38-2801-473D-A53C-514BC562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33A3B38-2801-473D-A53C-514BC562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E6CB93-8F3C-4664-9308-37DBB8444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5E6CB93-8F3C-4664-9308-37DBB8444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5E6CB93-8F3C-4664-9308-37DBB8444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D3791-6F46-446B-ADFD-6B928846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23D3791-6F46-446B-ADFD-6B928846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23D3791-6F46-446B-ADFD-6B928846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FD2B4-433D-446E-B177-656BAEB7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70FD2B4-433D-446E-B177-656BAEB7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70FD2B4-433D-446E-B177-656BAEB7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654032"/>
          </a:xfrm>
        </p:spPr>
        <p:txBody>
          <a:bodyPr/>
          <a:lstStyle/>
          <a:p>
            <a:pPr algn="l"/>
            <a:r>
              <a:rPr lang="en-IN" sz="3200" dirty="0" smtClean="0"/>
              <a:t>e-business: Tangible and Intangible Benefits</a:t>
            </a:r>
            <a:endParaRPr lang="en-IN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14340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sz="3600" dirty="0" smtClean="0">
                <a:latin typeface="Arial Rounded MT Bold" pitchFamily="34" charset="0"/>
              </a:rPr>
              <a:t>e-business VS e-commerce</a:t>
            </a:r>
            <a:endParaRPr lang="en-IN" sz="3600" dirty="0">
              <a:latin typeface="Arial Rounded MT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46512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IN" dirty="0" smtClean="0"/>
              <a:t>e-business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034" y="1928802"/>
            <a:ext cx="3929090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sz="1800" dirty="0" smtClean="0"/>
              <a:t> includes e-commerce, Internet marketing, e procurement etc.</a:t>
            </a:r>
          </a:p>
          <a:p>
            <a:endParaRPr lang="en-IN" sz="1000" dirty="0" smtClean="0"/>
          </a:p>
          <a:p>
            <a:r>
              <a:rPr lang="en-IN" sz="1800" dirty="0" smtClean="0"/>
              <a:t>applications strive to give a good idea of their company, promoting the values they use to market their business</a:t>
            </a:r>
          </a:p>
          <a:p>
            <a:endParaRPr lang="en-IN" sz="1000" dirty="0" smtClean="0"/>
          </a:p>
          <a:p>
            <a:r>
              <a:rPr lang="en-IN" sz="1800" dirty="0" smtClean="0"/>
              <a:t>transactions involving money are "e-Commerce" activities including the interactions with business partners, customers, vendors </a:t>
            </a:r>
            <a:endParaRPr lang="en-IN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46512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IN" dirty="0" smtClean="0"/>
              <a:t>e-commerce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4877" y="1928802"/>
            <a:ext cx="4000528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sz="1800" dirty="0" smtClean="0"/>
              <a:t>refers to online transactions - buying and selling of goods and services over the Internet </a:t>
            </a:r>
          </a:p>
          <a:p>
            <a:endParaRPr lang="en-IN" sz="1800" dirty="0" smtClean="0"/>
          </a:p>
          <a:p>
            <a:r>
              <a:rPr lang="en-IN" sz="1800" dirty="0" smtClean="0"/>
              <a:t>involving transaction of monetary nature </a:t>
            </a:r>
          </a:p>
          <a:p>
            <a:endParaRPr lang="en-IN" sz="1800" dirty="0" smtClean="0"/>
          </a:p>
          <a:p>
            <a:r>
              <a:rPr lang="en-IN" sz="1800" dirty="0" smtClean="0"/>
              <a:t>subset of E Business.</a:t>
            </a:r>
          </a:p>
          <a:p>
            <a:endParaRPr lang="en-IN" sz="1800" dirty="0" smtClean="0"/>
          </a:p>
          <a:p>
            <a:r>
              <a:rPr lang="en-IN" sz="1800" dirty="0" smtClean="0"/>
              <a:t>focuses on appearance much more than e-business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12581</TotalTime>
  <Words>821</Words>
  <Application>Microsoft Office PowerPoint</Application>
  <PresentationFormat>On-screen Show (4:3)</PresentationFormat>
  <Paragraphs>140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Diseño predeterminado</vt:lpstr>
      <vt:lpstr>e-business</vt:lpstr>
      <vt:lpstr>e-business: Introduction</vt:lpstr>
      <vt:lpstr>e-business: Basics </vt:lpstr>
      <vt:lpstr>Examples: e-business Categories</vt:lpstr>
      <vt:lpstr>e-business: Major Success Factors</vt:lpstr>
      <vt:lpstr>Key Expenditures Involved in e-business</vt:lpstr>
      <vt:lpstr>e-business: Opportunities</vt:lpstr>
      <vt:lpstr>e-business: Tangible and Intangible Benefits</vt:lpstr>
      <vt:lpstr>e-business VS e-commerce</vt:lpstr>
      <vt:lpstr>Slide 10</vt:lpstr>
      <vt:lpstr>RS-Components (B2B)</vt:lpstr>
      <vt:lpstr>e-business solution: RS Components</vt:lpstr>
      <vt:lpstr>e-business solution: RS Components</vt:lpstr>
      <vt:lpstr>Video Case Study </vt:lpstr>
      <vt:lpstr>For Further Reading.....</vt:lpstr>
      <vt:lpstr>e-business in India: Growing Sectors</vt:lpstr>
      <vt:lpstr>Syllabus for Minor 2</vt:lpstr>
      <vt:lpstr>Discussion!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Vandana</cp:lastModifiedBy>
  <cp:revision>820</cp:revision>
  <dcterms:created xsi:type="dcterms:W3CDTF">2010-05-23T14:28:12Z</dcterms:created>
  <dcterms:modified xsi:type="dcterms:W3CDTF">2015-10-01T09:53:06Z</dcterms:modified>
</cp:coreProperties>
</file>